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trictFirstAndLastChars="0" saveSubsetFonts="1">
  <p:sldMasterIdLst>
    <p:sldMasterId id="2147483648" r:id="rId1"/>
    <p:sldMasterId id="2147483650" r:id="rId2"/>
  </p:sldMasterIdLst>
  <p:notesMasterIdLst>
    <p:notesMasterId r:id="rId34"/>
  </p:notesMasterIdLst>
  <p:handoutMasterIdLst>
    <p:handoutMasterId r:id="rId35"/>
  </p:handoutMasterIdLst>
  <p:sldIdLst>
    <p:sldId id="256" r:id="rId3"/>
    <p:sldId id="277" r:id="rId4"/>
    <p:sldId id="301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303" r:id="rId15"/>
    <p:sldId id="287" r:id="rId16"/>
    <p:sldId id="295" r:id="rId17"/>
    <p:sldId id="304" r:id="rId18"/>
    <p:sldId id="306" r:id="rId19"/>
    <p:sldId id="308" r:id="rId20"/>
    <p:sldId id="288" r:id="rId21"/>
    <p:sldId id="289" r:id="rId22"/>
    <p:sldId id="296" r:id="rId23"/>
    <p:sldId id="297" r:id="rId24"/>
    <p:sldId id="298" r:id="rId25"/>
    <p:sldId id="299" r:id="rId26"/>
    <p:sldId id="290" r:id="rId27"/>
    <p:sldId id="307" r:id="rId28"/>
    <p:sldId id="300" r:id="rId29"/>
    <p:sldId id="291" r:id="rId30"/>
    <p:sldId id="292" r:id="rId31"/>
    <p:sldId id="293" r:id="rId32"/>
    <p:sldId id="294" r:id="rId33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5pPr>
    <a:lvl6pPr marL="2286000" algn="l" defTabSz="914400" rtl="0" eaLnBrk="1" latinLnBrk="0" hangingPunct="1"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6pPr>
    <a:lvl7pPr marL="2743200" algn="l" defTabSz="914400" rtl="0" eaLnBrk="1" latinLnBrk="0" hangingPunct="1"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7pPr>
    <a:lvl8pPr marL="3200400" algn="l" defTabSz="914400" rtl="0" eaLnBrk="1" latinLnBrk="0" hangingPunct="1"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8pPr>
    <a:lvl9pPr marL="3657600" algn="l" defTabSz="914400" rtl="0" eaLnBrk="1" latinLnBrk="0" hangingPunct="1">
      <a:defRPr sz="3600" kern="1200">
        <a:solidFill>
          <a:srgbClr val="A6BFD1"/>
        </a:solidFill>
        <a:latin typeface="Arial" charset="0"/>
        <a:ea typeface="Osak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021"/>
    <a:srgbClr val="DDDDDD"/>
    <a:srgbClr val="B6C6D2"/>
    <a:srgbClr val="A6BFD1"/>
    <a:srgbClr val="B0B0B0"/>
    <a:srgbClr val="5061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485" autoAdjust="0"/>
  </p:normalViewPr>
  <p:slideViewPr>
    <p:cSldViewPr>
      <p:cViewPr>
        <p:scale>
          <a:sx n="100" d="100"/>
          <a:sy n="100" d="100"/>
        </p:scale>
        <p:origin x="-72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E3FDDBB9-26ED-4FE7-9EA9-E4262C8260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6425"/>
            <a:ext cx="50323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D549C268-0141-4F8F-9764-6BE50227D2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142DD-8892-42D6-BCB0-A3FEB791ED44}" type="slidenum">
              <a:rPr lang="en-US"/>
              <a:pPr/>
              <a:t>0</a:t>
            </a:fld>
            <a:endParaRPr lang="en-US"/>
          </a:p>
        </p:txBody>
      </p:sp>
      <p:sp>
        <p:nvSpPr>
          <p:cNvPr id="316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B11D4C-C3FA-4993-8D0E-49939537FB77}" type="slidenum">
              <a:rPr lang="en-US"/>
              <a:pPr/>
              <a:t>9</a:t>
            </a:fld>
            <a:endParaRPr lang="en-US"/>
          </a:p>
        </p:txBody>
      </p:sp>
      <p:sp>
        <p:nvSpPr>
          <p:cNvPr id="344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BB933-75FF-47D9-9B87-3E7E9CF90D72}" type="slidenum">
              <a:rPr lang="en-US"/>
              <a:pPr/>
              <a:t>10</a:t>
            </a:fld>
            <a:endParaRPr lang="en-US"/>
          </a:p>
        </p:txBody>
      </p:sp>
      <p:sp>
        <p:nvSpPr>
          <p:cNvPr id="345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7F019-13B5-499F-8F14-27DF2DE5F406}" type="slidenum">
              <a:rPr lang="en-US"/>
              <a:pPr/>
              <a:t>11</a:t>
            </a:fld>
            <a:endParaRPr lang="en-US"/>
          </a:p>
        </p:txBody>
      </p:sp>
      <p:sp>
        <p:nvSpPr>
          <p:cNvPr id="346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B95E5-3617-4309-BC40-B3CAAFBD102A}" type="slidenum">
              <a:rPr lang="en-US"/>
              <a:pPr/>
              <a:t>12</a:t>
            </a:fld>
            <a:endParaRPr lang="en-US"/>
          </a:p>
        </p:txBody>
      </p:sp>
      <p:sp>
        <p:nvSpPr>
          <p:cNvPr id="347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58873-FC12-4B2F-8D32-492FD048803F}" type="slidenum">
              <a:rPr lang="en-US"/>
              <a:pPr/>
              <a:t>13</a:t>
            </a:fld>
            <a:endParaRPr lang="en-US"/>
          </a:p>
        </p:txBody>
      </p:sp>
      <p:sp>
        <p:nvSpPr>
          <p:cNvPr id="348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331A7-09DE-4223-B830-F3B94BC4E990}" type="slidenum">
              <a:rPr lang="en-US"/>
              <a:pPr/>
              <a:t>14</a:t>
            </a:fld>
            <a:endParaRPr lang="en-US"/>
          </a:p>
        </p:txBody>
      </p:sp>
      <p:sp>
        <p:nvSpPr>
          <p:cNvPr id="349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B0971-489B-4C30-B450-6DD91CC21C9F}" type="slidenum">
              <a:rPr lang="en-US"/>
              <a:pPr/>
              <a:t>15</a:t>
            </a:fld>
            <a:endParaRPr lang="en-US"/>
          </a:p>
        </p:txBody>
      </p:sp>
      <p:sp>
        <p:nvSpPr>
          <p:cNvPr id="350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29C883-F775-4FD4-A222-88DC20082057}" type="slidenum">
              <a:rPr lang="en-US"/>
              <a:pPr/>
              <a:t>16</a:t>
            </a:fld>
            <a:endParaRPr lang="en-US"/>
          </a:p>
        </p:txBody>
      </p:sp>
      <p:sp>
        <p:nvSpPr>
          <p:cNvPr id="351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8B24D-094F-4BCF-883A-000A04BF0126}" type="slidenum">
              <a:rPr lang="en-US"/>
              <a:pPr/>
              <a:t>17</a:t>
            </a:fld>
            <a:endParaRPr lang="en-US"/>
          </a:p>
        </p:txBody>
      </p:sp>
      <p:sp>
        <p:nvSpPr>
          <p:cNvPr id="352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4B7F3-E839-4280-8728-AA8856C93A91}" type="slidenum">
              <a:rPr lang="en-US"/>
              <a:pPr/>
              <a:t>18</a:t>
            </a:fld>
            <a:endParaRPr lang="en-US"/>
          </a:p>
        </p:txBody>
      </p:sp>
      <p:sp>
        <p:nvSpPr>
          <p:cNvPr id="353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8ADF3-6773-4717-8176-DF3DB4E7188B}" type="slidenum">
              <a:rPr lang="en-US"/>
              <a:pPr/>
              <a:t>1</a:t>
            </a:fld>
            <a:endParaRPr lang="en-US"/>
          </a:p>
        </p:txBody>
      </p:sp>
      <p:sp>
        <p:nvSpPr>
          <p:cNvPr id="335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93D1A-1232-4D34-B079-68EA4C346E00}" type="slidenum">
              <a:rPr lang="en-US"/>
              <a:pPr/>
              <a:t>19</a:t>
            </a:fld>
            <a:endParaRPr lang="en-US"/>
          </a:p>
        </p:txBody>
      </p:sp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987C7-B807-4FC3-9AA3-26082F478E91}" type="slidenum">
              <a:rPr lang="en-US"/>
              <a:pPr/>
              <a:t>20</a:t>
            </a:fld>
            <a:endParaRPr lang="en-US"/>
          </a:p>
        </p:txBody>
      </p:sp>
      <p:sp>
        <p:nvSpPr>
          <p:cNvPr id="355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D4A80-9D1F-42DB-9C10-DDFBF64BE91E}" type="slidenum">
              <a:rPr lang="en-US"/>
              <a:pPr/>
              <a:t>21</a:t>
            </a:fld>
            <a:endParaRPr lang="en-US"/>
          </a:p>
        </p:txBody>
      </p:sp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CE7A3-06C4-491A-809B-5A758FC2F0AD}" type="slidenum">
              <a:rPr lang="en-US"/>
              <a:pPr/>
              <a:t>22</a:t>
            </a:fld>
            <a:endParaRPr lang="en-US"/>
          </a:p>
        </p:txBody>
      </p:sp>
      <p:sp>
        <p:nvSpPr>
          <p:cNvPr id="357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F6AEE-CED3-4549-83D6-B1EC0C8349A1}" type="slidenum">
              <a:rPr lang="en-US"/>
              <a:pPr/>
              <a:t>23</a:t>
            </a:fld>
            <a:endParaRPr lang="en-US"/>
          </a:p>
        </p:txBody>
      </p:sp>
      <p:sp>
        <p:nvSpPr>
          <p:cNvPr id="358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ED173-7361-4718-92FC-36DEB738F793}" type="slidenum">
              <a:rPr lang="en-US"/>
              <a:pPr/>
              <a:t>24</a:t>
            </a:fld>
            <a:endParaRPr lang="en-US"/>
          </a:p>
        </p:txBody>
      </p:sp>
      <p:sp>
        <p:nvSpPr>
          <p:cNvPr id="359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18979-E8D6-4CA9-AB6D-970552F65466}" type="slidenum">
              <a:rPr lang="en-US"/>
              <a:pPr/>
              <a:t>25</a:t>
            </a:fld>
            <a:endParaRPr lang="en-US"/>
          </a:p>
        </p:txBody>
      </p:sp>
      <p:sp>
        <p:nvSpPr>
          <p:cNvPr id="360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764CD-A379-4A13-8768-D53A143B5CC5}" type="slidenum">
              <a:rPr lang="en-US"/>
              <a:pPr/>
              <a:t>26</a:t>
            </a:fld>
            <a:endParaRPr lang="en-US"/>
          </a:p>
        </p:txBody>
      </p:sp>
      <p:sp>
        <p:nvSpPr>
          <p:cNvPr id="361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5CD8F-3C4F-40D0-9494-450CEE9057E7}" type="slidenum">
              <a:rPr lang="en-US"/>
              <a:pPr/>
              <a:t>27</a:t>
            </a:fld>
            <a:endParaRPr lang="en-US"/>
          </a:p>
        </p:txBody>
      </p:sp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CEA4E-32BD-429E-876C-1A0F6CD0BB29}" type="slidenum">
              <a:rPr lang="en-US"/>
              <a:pPr/>
              <a:t>28</a:t>
            </a:fld>
            <a:endParaRPr lang="en-US"/>
          </a:p>
        </p:txBody>
      </p:sp>
      <p:sp>
        <p:nvSpPr>
          <p:cNvPr id="363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62ECB-C66F-4D2E-A9E4-D5609B92B16C}" type="slidenum">
              <a:rPr lang="en-US"/>
              <a:pPr/>
              <a:t>2</a:t>
            </a:fld>
            <a:endParaRPr lang="en-US"/>
          </a:p>
        </p:txBody>
      </p:sp>
      <p:sp>
        <p:nvSpPr>
          <p:cNvPr id="336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3EDECE-2DA0-4FD9-A744-05FEBAE24911}" type="slidenum">
              <a:rPr lang="en-US"/>
              <a:pPr/>
              <a:t>29</a:t>
            </a:fld>
            <a:endParaRPr lang="en-US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94512-9605-4377-99E6-E7E491F4C4E4}" type="slidenum">
              <a:rPr lang="en-US"/>
              <a:pPr/>
              <a:t>30</a:t>
            </a:fld>
            <a:endParaRPr lang="en-US"/>
          </a:p>
        </p:txBody>
      </p:sp>
      <p:sp>
        <p:nvSpPr>
          <p:cNvPr id="365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677CA-7DD1-4D79-9ED8-0F785B2CB844}" type="slidenum">
              <a:rPr lang="en-US"/>
              <a:pPr/>
              <a:t>3</a:t>
            </a:fld>
            <a:endParaRPr lang="en-US"/>
          </a:p>
        </p:txBody>
      </p:sp>
      <p:sp>
        <p:nvSpPr>
          <p:cNvPr id="337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2E5A6-09E3-4616-A209-30EDBB134C44}" type="slidenum">
              <a:rPr lang="en-US"/>
              <a:pPr/>
              <a:t>4</a:t>
            </a:fld>
            <a:endParaRPr lang="en-US"/>
          </a:p>
        </p:txBody>
      </p:sp>
      <p:sp>
        <p:nvSpPr>
          <p:cNvPr id="338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149C44-C508-487C-B31A-08E7FFFA32C0}" type="slidenum">
              <a:rPr lang="en-US"/>
              <a:pPr/>
              <a:t>5</a:t>
            </a:fld>
            <a:endParaRPr lang="en-US"/>
          </a:p>
        </p:txBody>
      </p:sp>
      <p:sp>
        <p:nvSpPr>
          <p:cNvPr id="339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6893-88DD-4FA8-A50F-48AA06C9DF7A}" type="slidenum">
              <a:rPr lang="en-US"/>
              <a:pPr/>
              <a:t>6</a:t>
            </a:fld>
            <a:endParaRPr lang="en-US"/>
          </a:p>
        </p:txBody>
      </p:sp>
      <p:sp>
        <p:nvSpPr>
          <p:cNvPr id="340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130C7-AC2A-4EB9-9612-73208AEBCC23}" type="slidenum">
              <a:rPr lang="en-US"/>
              <a:pPr/>
              <a:t>7</a:t>
            </a:fld>
            <a:endParaRPr lang="en-US"/>
          </a:p>
        </p:txBody>
      </p:sp>
      <p:sp>
        <p:nvSpPr>
          <p:cNvPr id="342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FCC5E-5123-40ED-8759-1207D8FDFE3C}" type="slidenum">
              <a:rPr lang="en-US"/>
              <a:pPr/>
              <a:t>8</a:t>
            </a:fld>
            <a:endParaRPr lang="en-US"/>
          </a:p>
        </p:txBody>
      </p:sp>
      <p:sp>
        <p:nvSpPr>
          <p:cNvPr id="343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974975"/>
            <a:ext cx="8153400" cy="449263"/>
          </a:xfrm>
        </p:spPr>
        <p:txBody>
          <a:bodyPr/>
          <a:lstStyle>
            <a:lvl1pPr>
              <a:defRPr sz="2600" b="0">
                <a:solidFill>
                  <a:srgbClr val="DDDDD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350" y="5127625"/>
            <a:ext cx="5505450" cy="338138"/>
          </a:xfrm>
        </p:spPr>
        <p:txBody>
          <a:bodyPr anchor="ctr"/>
          <a:lstStyle>
            <a:lvl1pPr>
              <a:defRPr sz="1700">
                <a:solidFill>
                  <a:srgbClr val="50616E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" y="3513138"/>
            <a:ext cx="2590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5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85775" y="6537325"/>
            <a:ext cx="3048000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00">
                <a:solidFill>
                  <a:srgbClr val="50616E"/>
                </a:solidFill>
              </a:rPr>
              <a:t>Copyright © 2011 by K&amp;L Gates LLP. 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087438"/>
            <a:ext cx="2038350" cy="2759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7438"/>
            <a:ext cx="5962650" cy="2759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7438"/>
            <a:ext cx="8077200" cy="476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06575"/>
            <a:ext cx="8153400" cy="203993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2628900" cy="121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0" y="2514600"/>
            <a:ext cx="2628900" cy="121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2514600"/>
            <a:ext cx="226695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14600"/>
            <a:ext cx="664845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06575"/>
            <a:ext cx="4000500" cy="2039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06575"/>
            <a:ext cx="4000500" cy="2039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0" name="Picture 26" descr="PPT_Namefooter_gray_lef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56375"/>
            <a:ext cx="9140825" cy="304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87438"/>
            <a:ext cx="807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06575"/>
            <a:ext cx="81534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965200"/>
            <a:ext cx="9144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PPT_Heade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31300" cy="722313"/>
          </a:xfrm>
          <a:prstGeom prst="rect">
            <a:avLst/>
          </a:prstGeom>
          <a:noFill/>
        </p:spPr>
      </p:pic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8229600" y="661352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spcBef>
                <a:spcPct val="50000"/>
              </a:spcBef>
            </a:pPr>
            <a:fld id="{671B81A5-500C-4784-8896-F3E8DEA6D5BE}" type="slidenum">
              <a:rPr lang="en-US" sz="1000">
                <a:solidFill>
                  <a:srgbClr val="DDDDDD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US" sz="100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9pPr>
    </p:titleStyle>
    <p:bodyStyle>
      <a:lvl1pPr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Font typeface="Wingdings" pitchFamily="2" charset="2"/>
        <a:defRPr sz="26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8000"/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§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83" name="Picture 7" descr="90527_2891_PPT_divid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2600" y="6781800"/>
            <a:ext cx="152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14600"/>
            <a:ext cx="541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4985" name="Rectangle 9"/>
          <p:cNvSpPr>
            <a:spLocks noChangeArrowheads="1"/>
          </p:cNvSpPr>
          <p:nvPr/>
        </p:nvSpPr>
        <p:spPr bwMode="auto">
          <a:xfrm>
            <a:off x="6858000" y="6610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DE71920-9EB1-4DF3-8850-57A233BD2C15}" type="slidenum">
              <a:rPr lang="en-US" sz="1000">
                <a:solidFill>
                  <a:srgbClr val="DDDDDD"/>
                </a:solidFill>
              </a:rPr>
              <a:pPr algn="r"/>
              <a:t>‹#›</a:t>
            </a:fld>
            <a:endParaRPr lang="en-US" sz="100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rgbClr val="DDDDD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976563"/>
            <a:ext cx="7772400" cy="449262"/>
          </a:xfrm>
        </p:spPr>
        <p:txBody>
          <a:bodyPr/>
          <a:lstStyle/>
          <a:p>
            <a:r>
              <a:rPr lang="en-US">
                <a:solidFill>
                  <a:srgbClr val="A6BFD1"/>
                </a:solidFill>
              </a:rPr>
              <a:t>Structuring Start-Ups and Related Legal Roadmaps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029200"/>
            <a:ext cx="3263900" cy="609600"/>
          </a:xfrm>
        </p:spPr>
        <p:txBody>
          <a:bodyPr/>
          <a:lstStyle/>
          <a:p>
            <a:r>
              <a:rPr lang="en-US"/>
              <a:t>David J. Lehman</a:t>
            </a:r>
          </a:p>
          <a:p>
            <a:r>
              <a:rPr lang="en-US"/>
              <a:t>October 17,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Considerations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322388"/>
          </a:xfrm>
        </p:spPr>
        <p:txBody>
          <a:bodyPr/>
          <a:lstStyle/>
          <a:p>
            <a:pPr lvl="1"/>
            <a:r>
              <a:rPr lang="en-US"/>
              <a:t>Investor Favorable (C-Corporations)</a:t>
            </a:r>
          </a:p>
          <a:p>
            <a:pPr lvl="1"/>
            <a:r>
              <a:rPr lang="en-US"/>
              <a:t>IPO Favorable (C-Corporations)</a:t>
            </a:r>
          </a:p>
          <a:p>
            <a:pPr lvl="1"/>
            <a:r>
              <a:rPr lang="en-US"/>
              <a:t>Ease of use (e.g., option pools) (corporations)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Line of Entity Choice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473325"/>
          </a:xfrm>
        </p:spPr>
        <p:txBody>
          <a:bodyPr/>
          <a:lstStyle/>
          <a:p>
            <a:pPr lvl="1"/>
            <a:r>
              <a:rPr lang="en-US"/>
              <a:t>No simple answer</a:t>
            </a:r>
          </a:p>
          <a:p>
            <a:pPr lvl="1"/>
            <a:r>
              <a:rPr lang="en-US"/>
              <a:t>“Life-style company” or significant dividends/distributions—consider S Corporation or LLC</a:t>
            </a:r>
          </a:p>
          <a:p>
            <a:pPr lvl="1"/>
            <a:r>
              <a:rPr lang="en-US"/>
              <a:t>Venture-capital oriented</a:t>
            </a:r>
          </a:p>
          <a:p>
            <a:pPr lvl="2"/>
            <a:r>
              <a:rPr lang="en-US"/>
              <a:t>Lean toward a C Corporation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31863"/>
            <a:ext cx="8458200" cy="1244600"/>
          </a:xfrm>
        </p:spPr>
        <p:txBody>
          <a:bodyPr/>
          <a:lstStyle/>
          <a:p>
            <a:r>
              <a:rPr lang="en-US"/>
              <a:t>State of Formation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Considerations</a:t>
            </a:r>
            <a:endParaRPr lang="en-US" sz="2400" u="sng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153400" cy="3873500"/>
          </a:xfrm>
        </p:spPr>
        <p:txBody>
          <a:bodyPr/>
          <a:lstStyle/>
          <a:p>
            <a:pPr marL="952500" lvl="1" indent="-495300"/>
            <a:r>
              <a:rPr lang="en-US"/>
              <a:t>Flexibility</a:t>
            </a:r>
          </a:p>
          <a:p>
            <a:pPr marL="952500" lvl="1" indent="-495300"/>
            <a:r>
              <a:rPr lang="en-US"/>
              <a:t>Taxation</a:t>
            </a:r>
          </a:p>
          <a:p>
            <a:pPr marL="952500" lvl="1" indent="-495300"/>
            <a:r>
              <a:rPr lang="en-US"/>
              <a:t>Predictability</a:t>
            </a:r>
          </a:p>
          <a:p>
            <a:pPr marL="952500" lvl="1" indent="-495300"/>
            <a:r>
              <a:rPr lang="en-US"/>
              <a:t>Cost</a:t>
            </a:r>
          </a:p>
          <a:p>
            <a:pPr marL="952500" lvl="1" indent="-495300"/>
            <a:r>
              <a:rPr lang="en-US"/>
              <a:t>Attractive to capital</a:t>
            </a:r>
          </a:p>
          <a:p>
            <a:pPr marL="952500" lvl="1" indent="-495300"/>
            <a:r>
              <a:rPr lang="en-US"/>
              <a:t>In general</a:t>
            </a:r>
          </a:p>
          <a:p>
            <a:pPr marL="1371600" lvl="2" indent="-457200">
              <a:buFont typeface="Wingdings" pitchFamily="2" charset="2"/>
              <a:buAutoNum type="alphaLcParenBoth"/>
            </a:pPr>
            <a:r>
              <a:rPr lang="en-US"/>
              <a:t>“Fancy capital structure” or “Venture capital”- Delaware</a:t>
            </a:r>
          </a:p>
          <a:p>
            <a:pPr marL="1371600" lvl="2" indent="-457200">
              <a:buFont typeface="Wingdings" pitchFamily="2" charset="2"/>
              <a:buAutoNum type="alphaLcParenBoth"/>
            </a:pPr>
            <a:r>
              <a:rPr lang="en-US"/>
              <a:t>Otherwise-PA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5350"/>
            <a:ext cx="8077200" cy="860425"/>
          </a:xfrm>
        </p:spPr>
        <p:txBody>
          <a:bodyPr/>
          <a:lstStyle/>
          <a:p>
            <a:r>
              <a:rPr lang="en-US"/>
              <a:t>Founder Employment/Consulting Arrangements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384675"/>
          </a:xfrm>
        </p:spPr>
        <p:txBody>
          <a:bodyPr/>
          <a:lstStyle/>
          <a:p>
            <a:pPr lvl="1"/>
            <a:r>
              <a:rPr lang="en-US"/>
              <a:t>Role of Founder going forward</a:t>
            </a:r>
          </a:p>
          <a:p>
            <a:pPr lvl="1"/>
            <a:r>
              <a:rPr lang="en-US"/>
              <a:t>Compensation</a:t>
            </a:r>
          </a:p>
          <a:p>
            <a:pPr lvl="1"/>
            <a:r>
              <a:rPr lang="en-US"/>
              <a:t>Intellectual Property Assignments—critical</a:t>
            </a:r>
          </a:p>
          <a:p>
            <a:pPr lvl="1"/>
            <a:r>
              <a:rPr lang="en-US"/>
              <a:t>Restrictive Covenants</a:t>
            </a:r>
          </a:p>
          <a:p>
            <a:pPr lvl="2"/>
            <a:r>
              <a:rPr lang="en-US"/>
              <a:t>Confidentiality – no limitation</a:t>
            </a:r>
          </a:p>
          <a:p>
            <a:pPr lvl="2"/>
            <a:r>
              <a:rPr lang="en-US"/>
              <a:t>Non-compete</a:t>
            </a:r>
          </a:p>
          <a:p>
            <a:pPr lvl="2"/>
            <a:r>
              <a:rPr lang="en-US"/>
              <a:t>Non-solicit (employees and customers)</a:t>
            </a:r>
          </a:p>
          <a:p>
            <a:pPr lvl="1"/>
            <a:r>
              <a:rPr lang="en-US"/>
              <a:t>Term and geographic limitations</a:t>
            </a:r>
          </a:p>
          <a:p>
            <a:pPr lvl="1"/>
            <a:r>
              <a:rPr lang="en-US"/>
              <a:t>Severance</a:t>
            </a:r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7438"/>
            <a:ext cx="8458200" cy="476250"/>
          </a:xfrm>
        </p:spPr>
        <p:txBody>
          <a:bodyPr/>
          <a:lstStyle/>
          <a:p>
            <a:r>
              <a:rPr lang="en-US"/>
              <a:t>Founder Equity Arrangements—Splitting the Pie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005138"/>
          </a:xfrm>
        </p:spPr>
        <p:txBody>
          <a:bodyPr/>
          <a:lstStyle/>
          <a:p>
            <a:pPr lvl="1"/>
            <a:r>
              <a:rPr lang="en-US"/>
              <a:t>Lessons Learned</a:t>
            </a:r>
          </a:p>
          <a:p>
            <a:pPr lvl="2"/>
            <a:r>
              <a:rPr lang="en-US"/>
              <a:t>Keep in mind the inevitable dilution</a:t>
            </a:r>
          </a:p>
          <a:p>
            <a:pPr lvl="2"/>
            <a:r>
              <a:rPr lang="en-US"/>
              <a:t>Keep it simple</a:t>
            </a:r>
          </a:p>
          <a:p>
            <a:pPr lvl="2"/>
            <a:r>
              <a:rPr lang="en-US"/>
              <a:t>Align incentives</a:t>
            </a:r>
          </a:p>
          <a:p>
            <a:pPr lvl="2"/>
            <a:r>
              <a:rPr lang="en-US"/>
              <a:t>It is unusual for the right answer to be split it evenly</a:t>
            </a:r>
          </a:p>
          <a:p>
            <a:pPr lvl="2"/>
            <a:r>
              <a:rPr lang="en-US"/>
              <a:t>Beware of the dreaded “50/50”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727575"/>
          </a:xfrm>
        </p:spPr>
        <p:txBody>
          <a:bodyPr/>
          <a:lstStyle/>
          <a:p>
            <a:pPr lvl="1"/>
            <a:r>
              <a:rPr lang="en-US"/>
              <a:t>Consider relative contributions (current and anticipated)</a:t>
            </a:r>
          </a:p>
          <a:p>
            <a:pPr lvl="2"/>
            <a:r>
              <a:rPr lang="en-US"/>
              <a:t>Idea</a:t>
            </a:r>
          </a:p>
          <a:p>
            <a:pPr lvl="2"/>
            <a:r>
              <a:rPr lang="en-US"/>
              <a:t>Business Plan</a:t>
            </a:r>
          </a:p>
          <a:p>
            <a:pPr lvl="2"/>
            <a:r>
              <a:rPr lang="en-US"/>
              <a:t>Domain Expertise</a:t>
            </a:r>
          </a:p>
          <a:p>
            <a:pPr lvl="2"/>
            <a:r>
              <a:rPr lang="en-US"/>
              <a:t>Commitment and Risk</a:t>
            </a:r>
          </a:p>
          <a:p>
            <a:pPr lvl="2"/>
            <a:r>
              <a:rPr lang="en-US"/>
              <a:t>Responsibilities</a:t>
            </a:r>
          </a:p>
          <a:p>
            <a:pPr lvl="1"/>
            <a:r>
              <a:rPr lang="en-US"/>
              <a:t>Use Demmler’s Founders’ Pie Calculator</a:t>
            </a:r>
          </a:p>
          <a:p>
            <a:pPr lvl="2"/>
            <a:r>
              <a:rPr lang="en-US"/>
              <a:t>Evaluate related contributions</a:t>
            </a:r>
          </a:p>
          <a:p>
            <a:pPr lvl="2"/>
            <a:r>
              <a:rPr lang="en-US"/>
              <a:t>Weight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Demmler Founder Pie Chart – Example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722438"/>
          </a:xfrm>
        </p:spPr>
        <p:txBody>
          <a:bodyPr/>
          <a:lstStyle/>
          <a:p>
            <a:pPr marL="495300" indent="-495300">
              <a:buFont typeface="Wingdings" pitchFamily="2" charset="2"/>
              <a:buAutoNum type="arabicParenBoth"/>
            </a:pPr>
            <a:r>
              <a:rPr lang="en-US"/>
              <a:t>Inventor – leader in domain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/>
              <a:t>“Business guy” – business and industry knowledge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/>
              <a:t>Technology – Investor’s right-hand man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/>
              <a:t>Research team member – no future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Demmler Founder Pie Chart (Example)</a:t>
            </a:r>
          </a:p>
        </p:txBody>
      </p:sp>
      <p:graphicFrame>
        <p:nvGraphicFramePr>
          <p:cNvPr id="324810" name="Group 202"/>
          <p:cNvGraphicFramePr>
            <a:graphicFrameLocks noGrp="1"/>
          </p:cNvGraphicFramePr>
          <p:nvPr>
            <p:ph type="tbl" idx="1"/>
          </p:nvPr>
        </p:nvGraphicFramePr>
        <p:xfrm>
          <a:off x="457200" y="2971800"/>
          <a:ext cx="7924800" cy="2052638"/>
        </p:xfrm>
        <a:graphic>
          <a:graphicData uri="http://schemas.openxmlformats.org/drawingml/2006/table">
            <a:tbl>
              <a:tblPr/>
              <a:tblGrid>
                <a:gridCol w="3276600"/>
                <a:gridCol w="914400"/>
                <a:gridCol w="914400"/>
                <a:gridCol w="990600"/>
                <a:gridCol w="914400"/>
                <a:gridCol w="914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Idea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Business Plan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Domain Expertise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Commitment &amp;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Responsibilities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4749" name="Text Box 141"/>
          <p:cNvSpPr txBox="1">
            <a:spLocks noChangeArrowheads="1"/>
          </p:cNvSpPr>
          <p:nvPr/>
        </p:nvSpPr>
        <p:spPr bwMode="auto">
          <a:xfrm rot="-46570217">
            <a:off x="3975894" y="2255044"/>
            <a:ext cx="12033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Weight</a:t>
            </a:r>
          </a:p>
        </p:txBody>
      </p:sp>
      <p:sp>
        <p:nvSpPr>
          <p:cNvPr id="324750" name="Line 142"/>
          <p:cNvSpPr>
            <a:spLocks noChangeShapeType="1"/>
          </p:cNvSpPr>
          <p:nvPr/>
        </p:nvSpPr>
        <p:spPr bwMode="auto">
          <a:xfrm flipV="1">
            <a:off x="3727450" y="1957388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51" name="Line 143"/>
          <p:cNvSpPr>
            <a:spLocks noChangeShapeType="1"/>
          </p:cNvSpPr>
          <p:nvPr/>
        </p:nvSpPr>
        <p:spPr bwMode="auto">
          <a:xfrm flipV="1">
            <a:off x="4648200" y="1947863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52" name="Line 144"/>
          <p:cNvSpPr>
            <a:spLocks noChangeShapeType="1"/>
          </p:cNvSpPr>
          <p:nvPr/>
        </p:nvSpPr>
        <p:spPr bwMode="auto">
          <a:xfrm flipV="1">
            <a:off x="5562600" y="1960563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53" name="Line 145"/>
          <p:cNvSpPr>
            <a:spLocks noChangeShapeType="1"/>
          </p:cNvSpPr>
          <p:nvPr/>
        </p:nvSpPr>
        <p:spPr bwMode="auto">
          <a:xfrm flipV="1">
            <a:off x="6553200" y="1951038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54" name="Line 146"/>
          <p:cNvSpPr>
            <a:spLocks noChangeShapeType="1"/>
          </p:cNvSpPr>
          <p:nvPr/>
        </p:nvSpPr>
        <p:spPr bwMode="auto">
          <a:xfrm flipV="1">
            <a:off x="7467600" y="1951038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76" name="Text Box 168"/>
          <p:cNvSpPr txBox="1">
            <a:spLocks noChangeArrowheads="1"/>
          </p:cNvSpPr>
          <p:nvPr/>
        </p:nvSpPr>
        <p:spPr bwMode="auto">
          <a:xfrm rot="-89608638">
            <a:off x="4705350" y="2151063"/>
            <a:ext cx="16779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1</a:t>
            </a:r>
          </a:p>
        </p:txBody>
      </p:sp>
      <p:sp>
        <p:nvSpPr>
          <p:cNvPr id="324777" name="Text Box 169"/>
          <p:cNvSpPr txBox="1">
            <a:spLocks noChangeArrowheads="1"/>
          </p:cNvSpPr>
          <p:nvPr/>
        </p:nvSpPr>
        <p:spPr bwMode="auto">
          <a:xfrm rot="-24784755">
            <a:off x="5770563" y="2139950"/>
            <a:ext cx="15827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2</a:t>
            </a:r>
          </a:p>
        </p:txBody>
      </p:sp>
      <p:sp>
        <p:nvSpPr>
          <p:cNvPr id="324778" name="Text Box 170"/>
          <p:cNvSpPr txBox="1">
            <a:spLocks noChangeArrowheads="1"/>
          </p:cNvSpPr>
          <p:nvPr/>
        </p:nvSpPr>
        <p:spPr bwMode="auto">
          <a:xfrm rot="-3208931">
            <a:off x="6700838" y="2171700"/>
            <a:ext cx="15065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3</a:t>
            </a:r>
          </a:p>
        </p:txBody>
      </p:sp>
      <p:sp>
        <p:nvSpPr>
          <p:cNvPr id="324779" name="Text Box 171"/>
          <p:cNvSpPr txBox="1">
            <a:spLocks noChangeArrowheads="1"/>
          </p:cNvSpPr>
          <p:nvPr/>
        </p:nvSpPr>
        <p:spPr bwMode="auto">
          <a:xfrm rot="-68032778">
            <a:off x="7665244" y="2105819"/>
            <a:ext cx="13906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4</a:t>
            </a:r>
          </a:p>
        </p:txBody>
      </p:sp>
      <p:sp>
        <p:nvSpPr>
          <p:cNvPr id="324780" name="Line 172"/>
          <p:cNvSpPr>
            <a:spLocks noChangeShapeType="1"/>
          </p:cNvSpPr>
          <p:nvPr/>
        </p:nvSpPr>
        <p:spPr bwMode="auto">
          <a:xfrm flipV="1">
            <a:off x="8382000" y="19050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Demmler Founder Pie Chart (Example 2)</a:t>
            </a:r>
          </a:p>
        </p:txBody>
      </p:sp>
      <p:graphicFrame>
        <p:nvGraphicFramePr>
          <p:cNvPr id="334190" name="Group 366"/>
          <p:cNvGraphicFramePr>
            <a:graphicFrameLocks noGrp="1"/>
          </p:cNvGraphicFramePr>
          <p:nvPr>
            <p:ph type="tbl" idx="1"/>
          </p:nvPr>
        </p:nvGraphicFramePr>
        <p:xfrm>
          <a:off x="152400" y="2971800"/>
          <a:ext cx="8153400" cy="3271838"/>
        </p:xfrm>
        <a:graphic>
          <a:graphicData uri="http://schemas.openxmlformats.org/drawingml/2006/table">
            <a:tbl>
              <a:tblPr/>
              <a:tblGrid>
                <a:gridCol w="3581400"/>
                <a:gridCol w="914400"/>
                <a:gridCol w="914400"/>
                <a:gridCol w="990600"/>
                <a:gridCol w="914400"/>
                <a:gridCol w="838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Idea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Business Plan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Domain Expertise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Commitment &amp;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Responsibilities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Total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% of 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33.0%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44.2%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16.5%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6.2%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Osaka" pitchFamily="1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Osaka" pitchFamily="1" charset="-128"/>
                        </a:rPr>
                        <a:t>100.0%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3875" name="Line 51"/>
          <p:cNvSpPr>
            <a:spLocks noChangeShapeType="1"/>
          </p:cNvSpPr>
          <p:nvPr/>
        </p:nvSpPr>
        <p:spPr bwMode="auto">
          <a:xfrm flipV="1">
            <a:off x="4648200" y="1947863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3876" name="Line 52"/>
          <p:cNvSpPr>
            <a:spLocks noChangeShapeType="1"/>
          </p:cNvSpPr>
          <p:nvPr/>
        </p:nvSpPr>
        <p:spPr bwMode="auto">
          <a:xfrm flipV="1">
            <a:off x="5562600" y="1960563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3877" name="Line 53"/>
          <p:cNvSpPr>
            <a:spLocks noChangeShapeType="1"/>
          </p:cNvSpPr>
          <p:nvPr/>
        </p:nvSpPr>
        <p:spPr bwMode="auto">
          <a:xfrm flipV="1">
            <a:off x="6553200" y="1951038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3878" name="Line 54"/>
          <p:cNvSpPr>
            <a:spLocks noChangeShapeType="1"/>
          </p:cNvSpPr>
          <p:nvPr/>
        </p:nvSpPr>
        <p:spPr bwMode="auto">
          <a:xfrm flipV="1">
            <a:off x="7467600" y="1951038"/>
            <a:ext cx="762000" cy="103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3879" name="Text Box 55"/>
          <p:cNvSpPr txBox="1">
            <a:spLocks noChangeArrowheads="1"/>
          </p:cNvSpPr>
          <p:nvPr/>
        </p:nvSpPr>
        <p:spPr bwMode="auto">
          <a:xfrm rot="-89608638">
            <a:off x="4705350" y="2151063"/>
            <a:ext cx="16779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2</a:t>
            </a:r>
          </a:p>
        </p:txBody>
      </p:sp>
      <p:sp>
        <p:nvSpPr>
          <p:cNvPr id="333880" name="Text Box 56"/>
          <p:cNvSpPr txBox="1">
            <a:spLocks noChangeArrowheads="1"/>
          </p:cNvSpPr>
          <p:nvPr/>
        </p:nvSpPr>
        <p:spPr bwMode="auto">
          <a:xfrm rot="-46295973">
            <a:off x="5770563" y="2139950"/>
            <a:ext cx="15827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3</a:t>
            </a:r>
          </a:p>
        </p:txBody>
      </p:sp>
      <p:sp>
        <p:nvSpPr>
          <p:cNvPr id="333881" name="Text Box 57"/>
          <p:cNvSpPr txBox="1">
            <a:spLocks noChangeArrowheads="1"/>
          </p:cNvSpPr>
          <p:nvPr/>
        </p:nvSpPr>
        <p:spPr bwMode="auto">
          <a:xfrm rot="-3208931">
            <a:off x="6700838" y="2171700"/>
            <a:ext cx="15065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4</a:t>
            </a:r>
          </a:p>
        </p:txBody>
      </p:sp>
      <p:sp>
        <p:nvSpPr>
          <p:cNvPr id="334155" name="Text Box 331"/>
          <p:cNvSpPr txBox="1">
            <a:spLocks noChangeArrowheads="1"/>
          </p:cNvSpPr>
          <p:nvPr/>
        </p:nvSpPr>
        <p:spPr bwMode="auto">
          <a:xfrm rot="-89608638">
            <a:off x="3840163" y="2103437"/>
            <a:ext cx="16779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Founder 1</a:t>
            </a:r>
          </a:p>
        </p:txBody>
      </p:sp>
      <p:sp>
        <p:nvSpPr>
          <p:cNvPr id="334191" name="Line 367"/>
          <p:cNvSpPr>
            <a:spLocks noChangeShapeType="1"/>
          </p:cNvSpPr>
          <p:nvPr/>
        </p:nvSpPr>
        <p:spPr bwMode="auto">
          <a:xfrm flipV="1">
            <a:off x="3733800" y="1905000"/>
            <a:ext cx="762000" cy="1033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8225"/>
            <a:ext cx="8077200" cy="476250"/>
          </a:xfrm>
        </p:spPr>
        <p:txBody>
          <a:bodyPr/>
          <a:lstStyle/>
          <a:p>
            <a:r>
              <a:rPr lang="en-US"/>
              <a:t>Founder Equity Arrangements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3097213"/>
          </a:xfrm>
        </p:spPr>
        <p:txBody>
          <a:bodyPr/>
          <a:lstStyle/>
          <a:p>
            <a:pPr lvl="1"/>
            <a:r>
              <a:rPr lang="en-US" sz="2000"/>
              <a:t>Vesting Arrangements</a:t>
            </a:r>
          </a:p>
          <a:p>
            <a:pPr lvl="1"/>
            <a:r>
              <a:rPr lang="en-US" sz="2000"/>
              <a:t>Decision-Making/Management</a:t>
            </a:r>
          </a:p>
          <a:p>
            <a:pPr lvl="2"/>
            <a:r>
              <a:rPr lang="en-US" sz="2000"/>
              <a:t>Directors/Managers</a:t>
            </a:r>
          </a:p>
          <a:p>
            <a:pPr lvl="2"/>
            <a:r>
              <a:rPr lang="en-US" sz="2000"/>
              <a:t>Officers</a:t>
            </a:r>
          </a:p>
          <a:p>
            <a:pPr lvl="1"/>
            <a:r>
              <a:rPr lang="en-US" sz="2000"/>
              <a:t>Restrictions on Transfer</a:t>
            </a:r>
          </a:p>
          <a:p>
            <a:pPr lvl="2"/>
            <a:r>
              <a:rPr lang="en-US" sz="1800"/>
              <a:t>Absolute prohibition or Company consent</a:t>
            </a:r>
          </a:p>
          <a:p>
            <a:pPr lvl="2"/>
            <a:r>
              <a:rPr lang="en-US" sz="1800"/>
              <a:t>Rights of first refusal</a:t>
            </a:r>
          </a:p>
          <a:p>
            <a:pPr lvl="1"/>
            <a:r>
              <a:rPr lang="en-US" sz="2000"/>
              <a:t>Drag-Along Rights</a:t>
            </a:r>
          </a:p>
          <a:p>
            <a:pPr lvl="1"/>
            <a:r>
              <a:rPr lang="en-US" sz="2000"/>
              <a:t>Tag-Along Rights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1263"/>
            <a:ext cx="8077200" cy="476250"/>
          </a:xfrm>
        </p:spPr>
        <p:txBody>
          <a:bodyPr/>
          <a:lstStyle/>
          <a:p>
            <a:r>
              <a:rPr lang="en-US"/>
              <a:t>Entity Creation and Equity Considerations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53400" cy="2636838"/>
          </a:xfrm>
        </p:spPr>
        <p:txBody>
          <a:bodyPr/>
          <a:lstStyle/>
          <a:p>
            <a:pPr lvl="1"/>
            <a:r>
              <a:rPr lang="en-US"/>
              <a:t>Entity Formation</a:t>
            </a:r>
          </a:p>
          <a:p>
            <a:pPr lvl="1"/>
            <a:r>
              <a:rPr lang="en-US"/>
              <a:t>Founder Arrangements</a:t>
            </a:r>
          </a:p>
          <a:p>
            <a:pPr lvl="2"/>
            <a:r>
              <a:rPr lang="en-US"/>
              <a:t>Founder Employment Arrangements </a:t>
            </a:r>
          </a:p>
          <a:p>
            <a:pPr lvl="2"/>
            <a:r>
              <a:rPr lang="en-US"/>
              <a:t>Splitting the Pie</a:t>
            </a:r>
          </a:p>
          <a:p>
            <a:pPr lvl="2"/>
            <a:r>
              <a:rPr lang="en-US"/>
              <a:t>Founder Agreements</a:t>
            </a:r>
          </a:p>
          <a:p>
            <a:pPr lvl="1"/>
            <a:r>
              <a:rPr lang="en-US"/>
              <a:t>Employee Equity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Employee Equity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465638"/>
          </a:xfrm>
        </p:spPr>
        <p:txBody>
          <a:bodyPr/>
          <a:lstStyle/>
          <a:p>
            <a:pPr lvl="1"/>
            <a:r>
              <a:rPr lang="en-US"/>
              <a:t>Types of Equity</a:t>
            </a:r>
          </a:p>
          <a:p>
            <a:pPr lvl="2"/>
            <a:r>
              <a:rPr lang="en-US"/>
              <a:t>Restricted equity (corporations; LLC’s)</a:t>
            </a:r>
          </a:p>
          <a:p>
            <a:pPr lvl="2"/>
            <a:r>
              <a:rPr lang="en-US"/>
              <a:t>Options (corporations)</a:t>
            </a:r>
          </a:p>
          <a:p>
            <a:pPr lvl="3"/>
            <a:r>
              <a:rPr lang="en-US"/>
              <a:t>Qualified Options</a:t>
            </a:r>
          </a:p>
          <a:p>
            <a:pPr lvl="3"/>
            <a:r>
              <a:rPr lang="en-US"/>
              <a:t>Non-Qualified Options</a:t>
            </a:r>
          </a:p>
          <a:p>
            <a:pPr lvl="2"/>
            <a:r>
              <a:rPr lang="en-US"/>
              <a:t>Profits Interests (LLC’s)</a:t>
            </a:r>
          </a:p>
          <a:p>
            <a:pPr lvl="3">
              <a:buFont typeface="Wingdings" pitchFamily="2" charset="2"/>
              <a:buNone/>
            </a:pPr>
            <a:endParaRPr lang="en-US"/>
          </a:p>
          <a:p>
            <a:pPr lvl="3"/>
            <a:endParaRPr lang="en-US"/>
          </a:p>
          <a:p>
            <a:pPr lvl="3"/>
            <a:endParaRPr lang="en-US"/>
          </a:p>
          <a:p>
            <a:pPr lvl="3"/>
            <a:endParaRPr lang="en-US" sz="2400"/>
          </a:p>
          <a:p>
            <a:pPr lvl="3"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2247900"/>
          </a:xfrm>
        </p:spPr>
        <p:txBody>
          <a:bodyPr/>
          <a:lstStyle/>
          <a:p>
            <a:pPr lvl="2">
              <a:buFont typeface="Wingdings" pitchFamily="2" charset="2"/>
              <a:buNone/>
            </a:pPr>
            <a:endParaRPr lang="en-US"/>
          </a:p>
          <a:p>
            <a:pPr lvl="2"/>
            <a:r>
              <a:rPr lang="en-US" sz="2600"/>
              <a:t>Restricted Stock</a:t>
            </a:r>
          </a:p>
          <a:p>
            <a:pPr lvl="3"/>
            <a:r>
              <a:rPr lang="en-US" sz="2400"/>
              <a:t>Taxed upon receipt</a:t>
            </a:r>
          </a:p>
          <a:p>
            <a:pPr lvl="3"/>
            <a:r>
              <a:rPr lang="en-US" sz="2400"/>
              <a:t>83(b)</a:t>
            </a:r>
          </a:p>
          <a:p>
            <a:pPr lvl="3"/>
            <a:r>
              <a:rPr lang="en-US" sz="2400"/>
              <a:t>Potential capital gain treatment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3355975"/>
          </a:xfrm>
        </p:spPr>
        <p:txBody>
          <a:bodyPr/>
          <a:lstStyle/>
          <a:p>
            <a:pPr lvl="2"/>
            <a:r>
              <a:rPr lang="en-US" sz="2600"/>
              <a:t>Stock Options—Non-qualified</a:t>
            </a:r>
          </a:p>
          <a:p>
            <a:pPr lvl="3"/>
            <a:r>
              <a:rPr lang="en-US" sz="2400"/>
              <a:t>No tax upon receipt</a:t>
            </a:r>
          </a:p>
          <a:p>
            <a:pPr lvl="3"/>
            <a:r>
              <a:rPr lang="en-US" sz="2400"/>
              <a:t>Taxed upon exercise at ordinary income rates (fair market value less exercise price)</a:t>
            </a:r>
          </a:p>
          <a:p>
            <a:pPr lvl="3"/>
            <a:r>
              <a:rPr lang="en-US" sz="2400"/>
              <a:t>Taxed upon sale (capital gain) (sale price less fair market value at time of exercise)</a:t>
            </a:r>
          </a:p>
          <a:p>
            <a:pPr lvl="3"/>
            <a:r>
              <a:rPr lang="en-US" sz="2400"/>
              <a:t>Phantom equity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2951163"/>
          </a:xfrm>
        </p:spPr>
        <p:txBody>
          <a:bodyPr/>
          <a:lstStyle/>
          <a:p>
            <a:pPr lvl="2"/>
            <a:r>
              <a:rPr lang="en-US" sz="2600"/>
              <a:t>Stock Options – Illusive Qualified Options</a:t>
            </a:r>
          </a:p>
          <a:p>
            <a:pPr lvl="3"/>
            <a:r>
              <a:rPr lang="en-US" sz="2400"/>
              <a:t>No tax upon receipt</a:t>
            </a:r>
          </a:p>
          <a:p>
            <a:pPr lvl="3"/>
            <a:r>
              <a:rPr lang="en-US" sz="2400"/>
              <a:t>No tax upon exercise (subject to alternative minimum tax on fair market value over exercise price)</a:t>
            </a:r>
          </a:p>
          <a:p>
            <a:pPr lvl="3"/>
            <a:r>
              <a:rPr lang="en-US" sz="2400"/>
              <a:t>Tax at capital gain upon sale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629150"/>
          </a:xfrm>
        </p:spPr>
        <p:txBody>
          <a:bodyPr/>
          <a:lstStyle/>
          <a:p>
            <a:pPr lvl="2"/>
            <a:r>
              <a:rPr lang="en-US" sz="2600"/>
              <a:t>Restrictions for Qualified Options (among others)</a:t>
            </a:r>
          </a:p>
          <a:p>
            <a:pPr lvl="3"/>
            <a:r>
              <a:rPr lang="en-US" sz="2400"/>
              <a:t>Option price at fair market value</a:t>
            </a:r>
          </a:p>
          <a:p>
            <a:pPr lvl="3"/>
            <a:r>
              <a:rPr lang="en-US" sz="2400"/>
              <a:t>Must hold stock for at least 1 year after exercise</a:t>
            </a:r>
          </a:p>
          <a:p>
            <a:pPr lvl="3"/>
            <a:r>
              <a:rPr lang="en-US" sz="2400"/>
              <a:t>Shareholder approval of plan</a:t>
            </a:r>
          </a:p>
          <a:p>
            <a:pPr lvl="3"/>
            <a:r>
              <a:rPr lang="en-US" sz="2400"/>
              <a:t>Employees Only</a:t>
            </a:r>
          </a:p>
          <a:p>
            <a:pPr lvl="3"/>
            <a:r>
              <a:rPr lang="en-US" sz="2400"/>
              <a:t>Non-transferable</a:t>
            </a:r>
          </a:p>
          <a:p>
            <a:pPr lvl="3"/>
            <a:r>
              <a:rPr lang="en-US" sz="2400"/>
              <a:t>Must be exercised with 90 days after termination of employment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8538"/>
            <a:ext cx="8077200" cy="9461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98000"/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Profits Interests (LLC’s and Partnerships Only)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153400" cy="3941763"/>
          </a:xfrm>
        </p:spPr>
        <p:txBody>
          <a:bodyPr/>
          <a:lstStyle/>
          <a:p>
            <a:pPr lvl="1"/>
            <a:r>
              <a:rPr lang="en-US"/>
              <a:t>Share in value in excess of value upon receipt</a:t>
            </a:r>
          </a:p>
          <a:p>
            <a:pPr lvl="1"/>
            <a:r>
              <a:rPr lang="en-US"/>
              <a:t>No tax upon issuance</a:t>
            </a:r>
          </a:p>
          <a:p>
            <a:pPr lvl="1"/>
            <a:r>
              <a:rPr lang="en-US"/>
              <a:t>Treated as a member (share in distributions)</a:t>
            </a:r>
          </a:p>
          <a:p>
            <a:pPr lvl="1"/>
            <a:r>
              <a:rPr lang="en-US"/>
              <a:t>Caution:  Can be confusing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Phantom Equity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322388"/>
          </a:xfrm>
        </p:spPr>
        <p:txBody>
          <a:bodyPr/>
          <a:lstStyle/>
          <a:p>
            <a:pPr lvl="1"/>
            <a:r>
              <a:rPr lang="en-US"/>
              <a:t>Form of “Bonus Program”</a:t>
            </a:r>
          </a:p>
          <a:p>
            <a:pPr lvl="1"/>
            <a:r>
              <a:rPr lang="en-US"/>
              <a:t>Employee receives benefit of increase in value</a:t>
            </a:r>
          </a:p>
          <a:p>
            <a:pPr lvl="1"/>
            <a:r>
              <a:rPr lang="en-US"/>
              <a:t>Ordinary income upon receipt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Line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267075"/>
          </a:xfrm>
        </p:spPr>
        <p:txBody>
          <a:bodyPr/>
          <a:lstStyle/>
          <a:p>
            <a:pPr lvl="1"/>
            <a:r>
              <a:rPr lang="en-US"/>
              <a:t>Restricted Stock is best if company has low value</a:t>
            </a:r>
          </a:p>
          <a:p>
            <a:pPr lvl="1"/>
            <a:r>
              <a:rPr lang="en-US"/>
              <a:t>Profits interests are attractive if entity is a limited liability company</a:t>
            </a:r>
          </a:p>
          <a:p>
            <a:pPr lvl="1"/>
            <a:r>
              <a:rPr lang="en-US"/>
              <a:t>Non-qualified options are an attractive vehicle</a:t>
            </a:r>
          </a:p>
          <a:p>
            <a:pPr lvl="1"/>
            <a:r>
              <a:rPr lang="en-US"/>
              <a:t>Phantom equity is attractive if being used for a broader audience</a:t>
            </a:r>
          </a:p>
          <a:p>
            <a:pPr lvl="1"/>
            <a:r>
              <a:rPr lang="en-US"/>
              <a:t>Don’t forget about 83(b)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Terms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638425"/>
          </a:xfrm>
        </p:spPr>
        <p:txBody>
          <a:bodyPr/>
          <a:lstStyle/>
          <a:p>
            <a:pPr lvl="1"/>
            <a:r>
              <a:rPr lang="en-US"/>
              <a:t>Vesting</a:t>
            </a:r>
          </a:p>
          <a:p>
            <a:pPr lvl="2"/>
            <a:r>
              <a:rPr lang="en-US"/>
              <a:t>Time-Based</a:t>
            </a:r>
          </a:p>
          <a:p>
            <a:pPr lvl="2"/>
            <a:r>
              <a:rPr lang="en-US"/>
              <a:t>Performance-Based</a:t>
            </a:r>
          </a:p>
          <a:p>
            <a:pPr lvl="1"/>
            <a:r>
              <a:rPr lang="en-US"/>
              <a:t>Repurchase Right</a:t>
            </a:r>
          </a:p>
          <a:p>
            <a:pPr lvl="2"/>
            <a:r>
              <a:rPr lang="en-US"/>
              <a:t>Vested</a:t>
            </a:r>
          </a:p>
          <a:p>
            <a:pPr lvl="2"/>
            <a:r>
              <a:rPr lang="en-US"/>
              <a:t>Non-vested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Amount of Employee Equity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322388"/>
          </a:xfrm>
        </p:spPr>
        <p:txBody>
          <a:bodyPr/>
          <a:lstStyle/>
          <a:p>
            <a:pPr lvl="1"/>
            <a:r>
              <a:rPr lang="en-US"/>
              <a:t>Amount necessary to attract and retain talent</a:t>
            </a:r>
          </a:p>
          <a:p>
            <a:pPr lvl="1"/>
            <a:r>
              <a:rPr lang="en-US"/>
              <a:t>A huge option pool may work against you</a:t>
            </a:r>
          </a:p>
          <a:p>
            <a:pPr lvl="1"/>
            <a:r>
              <a:rPr lang="en-US"/>
              <a:t>Don’t go too low in the employment pool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Disclaimer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478338"/>
          </a:xfrm>
        </p:spPr>
        <p:txBody>
          <a:bodyPr/>
          <a:lstStyle/>
          <a:p>
            <a:pPr lvl="1"/>
            <a:r>
              <a:rPr lang="en-US"/>
              <a:t>Not legal advice</a:t>
            </a:r>
          </a:p>
          <a:p>
            <a:pPr lvl="1"/>
            <a:r>
              <a:rPr lang="en-US"/>
              <a:t>K&amp;L Gates and IPI are not your lawyers</a:t>
            </a:r>
          </a:p>
          <a:p>
            <a:pPr lvl="1"/>
            <a:r>
              <a:rPr lang="en-US"/>
              <a:t>There is no attorney-client privilege/don’t tell us confidential information</a:t>
            </a:r>
          </a:p>
          <a:p>
            <a:pPr lvl="1"/>
            <a:r>
              <a:rPr lang="en-US"/>
              <a:t>Roadmaps are intended to assist in thinking through issues in advance of obtaining legal assistance </a:t>
            </a:r>
          </a:p>
          <a:p>
            <a:pPr lvl="1"/>
            <a:r>
              <a:rPr lang="en-US"/>
              <a:t>Objective:  Making you more effective consumers of initial legal services</a:t>
            </a:r>
          </a:p>
          <a:p>
            <a:pPr lvl="1"/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2038"/>
            <a:ext cx="8077200" cy="860425"/>
          </a:xfrm>
        </p:spPr>
        <p:txBody>
          <a:bodyPr/>
          <a:lstStyle/>
          <a:p>
            <a:r>
              <a:rPr lang="en-US"/>
              <a:t>Employment/Consulting Arrangements – Similar to Founders (above)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53400" cy="3511550"/>
          </a:xfrm>
        </p:spPr>
        <p:txBody>
          <a:bodyPr/>
          <a:lstStyle/>
          <a:p>
            <a:pPr lvl="1"/>
            <a:r>
              <a:rPr lang="en-US"/>
              <a:t>Term/severance</a:t>
            </a:r>
          </a:p>
          <a:p>
            <a:pPr lvl="1"/>
            <a:r>
              <a:rPr lang="en-US"/>
              <a:t>Intellectual Property Assignments—critical</a:t>
            </a:r>
          </a:p>
          <a:p>
            <a:pPr lvl="1"/>
            <a:r>
              <a:rPr lang="en-US"/>
              <a:t>Restrictive Covenants</a:t>
            </a:r>
          </a:p>
          <a:p>
            <a:pPr lvl="2"/>
            <a:r>
              <a:rPr lang="en-US"/>
              <a:t>Confidentiality – no limitation</a:t>
            </a:r>
          </a:p>
          <a:p>
            <a:pPr lvl="2"/>
            <a:r>
              <a:rPr lang="en-US"/>
              <a:t>Non-compete</a:t>
            </a:r>
          </a:p>
          <a:p>
            <a:pPr lvl="2"/>
            <a:r>
              <a:rPr lang="en-US"/>
              <a:t>Non-solicit (employees and customers)</a:t>
            </a:r>
          </a:p>
          <a:p>
            <a:pPr lvl="1"/>
            <a:r>
              <a:rPr lang="en-US"/>
              <a:t>Term and geographic limitations</a:t>
            </a:r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Roadmap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021138"/>
          </a:xfrm>
        </p:spPr>
        <p:txBody>
          <a:bodyPr/>
          <a:lstStyle/>
          <a:p>
            <a:pPr marL="495300" indent="-4953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/>
              <a:t>Consider choice of entity</a:t>
            </a:r>
          </a:p>
          <a:p>
            <a:pPr marL="495300" indent="-4953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/>
              <a:t>Roles of Founders and Employment/Consulting Arrangements with Founders</a:t>
            </a:r>
          </a:p>
          <a:p>
            <a:pPr marL="495300" indent="-4953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/>
              <a:t>Apply Frank Demmler’s Founders’ Pie Calculator</a:t>
            </a:r>
          </a:p>
          <a:p>
            <a:pPr marL="495300" indent="-4953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/>
              <a:t>Do a capitalization chart</a:t>
            </a:r>
          </a:p>
          <a:p>
            <a:pPr marL="952500" lvl="1" indent="-495300">
              <a:lnSpc>
                <a:spcPct val="100000"/>
              </a:lnSpc>
            </a:pPr>
            <a:r>
              <a:rPr lang="en-US"/>
              <a:t>Amount of Equity</a:t>
            </a:r>
          </a:p>
          <a:p>
            <a:pPr marL="952500" lvl="1" indent="-495300">
              <a:lnSpc>
                <a:spcPct val="100000"/>
              </a:lnSpc>
            </a:pPr>
            <a:r>
              <a:rPr lang="en-US"/>
              <a:t>Vesting Terms</a:t>
            </a:r>
          </a:p>
          <a:p>
            <a:pPr marL="495300" indent="-4953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/>
              <a:t>Shareholder Arrangements</a:t>
            </a:r>
          </a:p>
          <a:p>
            <a:pPr marL="495300" indent="-495300">
              <a:lnSpc>
                <a:spcPct val="100000"/>
              </a:lnSpc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153400" cy="3425825"/>
          </a:xfrm>
        </p:spPr>
        <p:txBody>
          <a:bodyPr/>
          <a:lstStyle/>
          <a:p>
            <a:pPr lvl="1"/>
            <a:r>
              <a:rPr lang="en-US"/>
              <a:t>C Corporation*</a:t>
            </a:r>
          </a:p>
          <a:p>
            <a:pPr lvl="1"/>
            <a:r>
              <a:rPr lang="en-US"/>
              <a:t>S Corporation*</a:t>
            </a:r>
          </a:p>
          <a:p>
            <a:pPr lvl="1"/>
            <a:r>
              <a:rPr lang="en-US"/>
              <a:t>Limited Liability Company*</a:t>
            </a:r>
          </a:p>
          <a:p>
            <a:pPr lvl="1"/>
            <a:r>
              <a:rPr lang="en-US"/>
              <a:t>Sole Proprietorship</a:t>
            </a:r>
          </a:p>
          <a:p>
            <a:pPr lvl="1"/>
            <a:r>
              <a:rPr lang="en-US"/>
              <a:t>Partnership</a:t>
            </a:r>
          </a:p>
          <a:p>
            <a:pPr lvl="1"/>
            <a:r>
              <a:rPr lang="en-US"/>
              <a:t>Limited Partnership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* Denotes most likely entity choice (others are likely non-starters for reasons described)</a:t>
            </a:r>
          </a:p>
        </p:txBody>
      </p:sp>
      <p:sp>
        <p:nvSpPr>
          <p:cNvPr id="293892" name="Rectangle 4"/>
          <p:cNvSpPr>
            <a:spLocks noChangeArrowheads="1"/>
          </p:cNvSpPr>
          <p:nvPr>
            <p:ph type="title"/>
          </p:nvPr>
        </p:nvSpPr>
        <p:spPr>
          <a:xfrm>
            <a:off x="457200" y="1192213"/>
            <a:ext cx="8077200" cy="476250"/>
          </a:xfrm>
          <a:noFill/>
          <a:ln/>
        </p:spPr>
        <p:txBody>
          <a:bodyPr/>
          <a:lstStyle/>
          <a:p>
            <a:r>
              <a:rPr lang="en-US"/>
              <a:t>Choice of Entity Choices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Choice of Entity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847725"/>
          </a:xfrm>
        </p:spPr>
        <p:txBody>
          <a:bodyPr/>
          <a:lstStyle/>
          <a:p>
            <a:r>
              <a:rPr lang="en-US"/>
              <a:t>There is no one answer for all companies </a:t>
            </a:r>
            <a:br>
              <a:rPr lang="en-US"/>
            </a:br>
            <a:r>
              <a:rPr lang="en-US"/>
              <a:t>“It depends…”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Limited Liability – Only Expose the Wager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867150"/>
          </a:xfrm>
        </p:spPr>
        <p:txBody>
          <a:bodyPr/>
          <a:lstStyle/>
          <a:p>
            <a:pPr lvl="1"/>
            <a:r>
              <a:rPr lang="en-US"/>
              <a:t>Form of entity</a:t>
            </a:r>
          </a:p>
          <a:p>
            <a:pPr lvl="1"/>
            <a:r>
              <a:rPr lang="en-US"/>
              <a:t>Importance of formalities-“piercing the corporate veil”</a:t>
            </a:r>
          </a:p>
          <a:p>
            <a:pPr lvl="1"/>
            <a:r>
              <a:rPr lang="en-US"/>
              <a:t>Contractual limitations</a:t>
            </a:r>
          </a:p>
          <a:p>
            <a:pPr lvl="1"/>
            <a:r>
              <a:rPr lang="en-US"/>
              <a:t>Insurance</a:t>
            </a:r>
          </a:p>
          <a:p>
            <a:pPr lvl="1"/>
            <a:r>
              <a:rPr lang="en-US"/>
              <a:t>Hidden liabilities</a:t>
            </a:r>
          </a:p>
          <a:p>
            <a:pPr lvl="2"/>
            <a:r>
              <a:rPr lang="en-US"/>
              <a:t>Unpaid wages and wage taxes</a:t>
            </a:r>
          </a:p>
          <a:p>
            <a:pPr lvl="2"/>
            <a:r>
              <a:rPr lang="en-US"/>
              <a:t>Pass-through entities with no cash to pay tax</a:t>
            </a:r>
          </a:p>
          <a:p>
            <a:pPr lvl="2"/>
            <a:r>
              <a:rPr lang="en-US"/>
              <a:t>Guarantees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8225"/>
            <a:ext cx="8077200" cy="476250"/>
          </a:xfrm>
        </p:spPr>
        <p:txBody>
          <a:bodyPr/>
          <a:lstStyle/>
          <a:p>
            <a:r>
              <a:rPr lang="en-US"/>
              <a:t>Tax Considerations in Entity Choice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681538"/>
          </a:xfrm>
        </p:spPr>
        <p:txBody>
          <a:bodyPr/>
          <a:lstStyle/>
          <a:p>
            <a:pPr lvl="1"/>
            <a:r>
              <a:rPr lang="en-US"/>
              <a:t>Double Taxation (C Corporation)</a:t>
            </a:r>
          </a:p>
          <a:p>
            <a:pPr lvl="2"/>
            <a:r>
              <a:rPr lang="en-US"/>
              <a:t>Corporate</a:t>
            </a:r>
          </a:p>
          <a:p>
            <a:pPr lvl="2"/>
            <a:r>
              <a:rPr lang="en-US"/>
              <a:t>Individual</a:t>
            </a:r>
          </a:p>
          <a:p>
            <a:pPr lvl="1"/>
            <a:r>
              <a:rPr lang="en-US"/>
              <a:t>Example: Earn $100</a:t>
            </a:r>
          </a:p>
          <a:p>
            <a:pPr lvl="2"/>
            <a:r>
              <a:rPr lang="en-US"/>
              <a:t>C Corporation pays 40%; individual pays 15% on distribution of $60- shareholder ends up with $51</a:t>
            </a:r>
          </a:p>
          <a:p>
            <a:pPr lvl="2"/>
            <a:r>
              <a:rPr lang="en-US"/>
              <a:t>Flow-Through— individual 40% tax-shareholder ends up with $60</a:t>
            </a:r>
          </a:p>
          <a:p>
            <a:pPr lvl="1"/>
            <a:r>
              <a:rPr lang="en-US"/>
              <a:t>Significance: </a:t>
            </a:r>
          </a:p>
          <a:p>
            <a:pPr lvl="2"/>
            <a:r>
              <a:rPr lang="en-US"/>
              <a:t>Material cash distributions/dividends </a:t>
            </a:r>
          </a:p>
          <a:p>
            <a:pPr lvl="2"/>
            <a:r>
              <a:rPr lang="en-US"/>
              <a:t>Sale of the Company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4425"/>
            <a:ext cx="8077200" cy="420688"/>
          </a:xfrm>
        </p:spPr>
        <p:txBody>
          <a:bodyPr/>
          <a:lstStyle/>
          <a:p>
            <a:r>
              <a:rPr lang="en-US" sz="2400" b="0">
                <a:solidFill>
                  <a:schemeClr val="tx2"/>
                </a:solidFill>
              </a:rPr>
              <a:t>Tax Considerations in Entity Choice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4330700"/>
          </a:xfrm>
        </p:spPr>
        <p:txBody>
          <a:bodyPr/>
          <a:lstStyle/>
          <a:p>
            <a:pPr lvl="1"/>
            <a:r>
              <a:rPr lang="en-US" sz="2400"/>
              <a:t>Tax-Free Mergers (benefit for corporations)</a:t>
            </a:r>
          </a:p>
          <a:p>
            <a:pPr lvl="1"/>
            <a:r>
              <a:rPr lang="en-US" sz="2400"/>
              <a:t>Section 1202 – Qualified Small Business (benefit for C Corporations)</a:t>
            </a:r>
          </a:p>
          <a:p>
            <a:pPr lvl="2"/>
            <a:r>
              <a:rPr lang="en-US" sz="2000"/>
              <a:t>50% exclusion for qualified business stock</a:t>
            </a:r>
          </a:p>
          <a:p>
            <a:pPr lvl="2"/>
            <a:r>
              <a:rPr lang="en-US" sz="2000"/>
              <a:t>5 year minimum holding period</a:t>
            </a:r>
          </a:p>
          <a:p>
            <a:pPr lvl="2"/>
            <a:r>
              <a:rPr lang="en-US" sz="2000"/>
              <a:t>Excluded businesses:   professional service businesses; real estate companies; financial services businesses</a:t>
            </a:r>
          </a:p>
          <a:p>
            <a:pPr lvl="1"/>
            <a:r>
              <a:rPr lang="en-US" sz="2400"/>
              <a:t>“Partner” implications (issue for limited liability companies – benefit for corporations)</a:t>
            </a:r>
          </a:p>
          <a:p>
            <a:pPr lvl="2"/>
            <a:r>
              <a:rPr lang="en-US" sz="2000"/>
              <a:t>Self-employment taxes (2.9% of wages)</a:t>
            </a:r>
          </a:p>
          <a:p>
            <a:pPr lvl="2"/>
            <a:r>
              <a:rPr lang="en-US" sz="2000"/>
              <a:t>1099’s and estimated payments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 of S Corporations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473325"/>
          </a:xfrm>
        </p:spPr>
        <p:txBody>
          <a:bodyPr/>
          <a:lstStyle/>
          <a:p>
            <a:pPr lvl="1"/>
            <a:r>
              <a:rPr lang="en-US"/>
              <a:t>Single class of stock (other than voting)</a:t>
            </a:r>
          </a:p>
          <a:p>
            <a:pPr lvl="1"/>
            <a:r>
              <a:rPr lang="en-US"/>
              <a:t>Limitation on number of shareholders – 100</a:t>
            </a:r>
          </a:p>
          <a:p>
            <a:pPr lvl="1"/>
            <a:r>
              <a:rPr lang="en-US"/>
              <a:t>Only individual and certain non-profit corporation shareholders</a:t>
            </a:r>
          </a:p>
          <a:p>
            <a:pPr lvl="1"/>
            <a:r>
              <a:rPr lang="en-US"/>
              <a:t>Only citizens or residents of the United States may be shareholders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333333"/>
      </a:dk2>
      <a:lt2>
        <a:srgbClr val="51626F"/>
      </a:lt2>
      <a:accent1>
        <a:srgbClr val="822433"/>
      </a:accent1>
      <a:accent2>
        <a:srgbClr val="EEAF30"/>
      </a:accent2>
      <a:accent3>
        <a:srgbClr val="FFFFFF"/>
      </a:accent3>
      <a:accent4>
        <a:srgbClr val="000000"/>
      </a:accent4>
      <a:accent5>
        <a:srgbClr val="C1ACAD"/>
      </a:accent5>
      <a:accent6>
        <a:srgbClr val="D89E2A"/>
      </a:accent6>
      <a:hlink>
        <a:srgbClr val="0094B3"/>
      </a:hlink>
      <a:folHlink>
        <a:srgbClr val="B6BF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A6BFD1"/>
            </a:solidFill>
            <a:effectLst/>
            <a:latin typeface="Arial" charset="0"/>
            <a:ea typeface="Osak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A6BFD1"/>
            </a:solidFill>
            <a:effectLst/>
            <a:latin typeface="Arial" charset="0"/>
            <a:ea typeface="Osaka" pitchFamily="1" charset="-128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333333"/>
        </a:dk2>
        <a:lt2>
          <a:srgbClr val="51626F"/>
        </a:lt2>
        <a:accent1>
          <a:srgbClr val="822433"/>
        </a:accent1>
        <a:accent2>
          <a:srgbClr val="EEAF30"/>
        </a:accent2>
        <a:accent3>
          <a:srgbClr val="FFFFFF"/>
        </a:accent3>
        <a:accent4>
          <a:srgbClr val="000000"/>
        </a:accent4>
        <a:accent5>
          <a:srgbClr val="C1ACAD"/>
        </a:accent5>
        <a:accent6>
          <a:srgbClr val="D89E2A"/>
        </a:accent6>
        <a:hlink>
          <a:srgbClr val="0094B3"/>
        </a:hlink>
        <a:folHlink>
          <a:srgbClr val="B6B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A6BFD1"/>
            </a:solidFill>
            <a:effectLst/>
            <a:latin typeface="Arial" charset="0"/>
            <a:ea typeface="Osak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A6BFD1"/>
            </a:solidFill>
            <a:effectLst/>
            <a:latin typeface="Arial" charset="0"/>
            <a:ea typeface="Osaka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1054</Words>
  <Application>Microsoft Office PowerPoint</Application>
  <PresentationFormat>On-screen Show (4:3)</PresentationFormat>
  <Paragraphs>378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Times</vt:lpstr>
      <vt:lpstr>Osaka</vt:lpstr>
      <vt:lpstr>Arial</vt:lpstr>
      <vt:lpstr>Wingdings</vt:lpstr>
      <vt:lpstr>Helvetica</vt:lpstr>
      <vt:lpstr>blank</vt:lpstr>
      <vt:lpstr>Custom Design</vt:lpstr>
      <vt:lpstr>Structuring Start-Ups and Related Legal Roadmaps</vt:lpstr>
      <vt:lpstr>Entity Creation and Equity Considerations</vt:lpstr>
      <vt:lpstr>Legal Disclaimer</vt:lpstr>
      <vt:lpstr>Choice of Entity Choices</vt:lpstr>
      <vt:lpstr>Choice of Entity</vt:lpstr>
      <vt:lpstr>Limited Liability – Only Expose the Wager</vt:lpstr>
      <vt:lpstr>Tax Considerations in Entity Choice</vt:lpstr>
      <vt:lpstr>Tax Considerations in Entity Choice</vt:lpstr>
      <vt:lpstr>Limitations of S Corporations</vt:lpstr>
      <vt:lpstr>Other Considerations</vt:lpstr>
      <vt:lpstr>Bottom Line of Entity Choice</vt:lpstr>
      <vt:lpstr>State of Formation  Considerations</vt:lpstr>
      <vt:lpstr>Founder Employment/Consulting Arrangements</vt:lpstr>
      <vt:lpstr>Founder Equity Arrangements—Splitting the Pie</vt:lpstr>
      <vt:lpstr>Slide 14</vt:lpstr>
      <vt:lpstr>Demmler Founder Pie Chart – Example</vt:lpstr>
      <vt:lpstr>Demmler Founder Pie Chart (Example)</vt:lpstr>
      <vt:lpstr>Demmler Founder Pie Chart (Example 2)</vt:lpstr>
      <vt:lpstr>Founder Equity Arrangements</vt:lpstr>
      <vt:lpstr>Employee Equity</vt:lpstr>
      <vt:lpstr>Slide 20</vt:lpstr>
      <vt:lpstr>Slide 21</vt:lpstr>
      <vt:lpstr>Slide 22</vt:lpstr>
      <vt:lpstr>Slide 23</vt:lpstr>
      <vt:lpstr>Profits Interests (LLC’s and Partnerships Only)</vt:lpstr>
      <vt:lpstr>Phantom Equity</vt:lpstr>
      <vt:lpstr>Bottom Line</vt:lpstr>
      <vt:lpstr>Other Terms</vt:lpstr>
      <vt:lpstr>Amount of Employee Equity</vt:lpstr>
      <vt:lpstr>Employment/Consulting Arrangements – Similar to Founders (above)</vt:lpstr>
      <vt:lpstr>Roadmap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34</cp:revision>
  <cp:lastPrinted>2012-10-08T20:26:05Z</cp:lastPrinted>
  <dcterms:created xsi:type="dcterms:W3CDTF">2011-04-06T12:58:03Z</dcterms:created>
  <dcterms:modified xsi:type="dcterms:W3CDTF">2012-11-30T02:24:41Z</dcterms:modified>
</cp:coreProperties>
</file>